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81233E-CED2-41DB-B7D9-71DF80894659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217346-8FD4-469E-A1BE-DA4BAB4A43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Why You Should Include a DPM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[Insert your name here]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8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Sub-Specialization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49476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Wound care and diabetes</a:t>
            </a:r>
          </a:p>
          <a:p>
            <a:r>
              <a:rPr lang="en-US" dirty="0" smtClean="0"/>
              <a:t>Geriatric care</a:t>
            </a:r>
          </a:p>
          <a:p>
            <a:r>
              <a:rPr lang="en-US" dirty="0" smtClean="0"/>
              <a:t>Sports medicine</a:t>
            </a:r>
          </a:p>
          <a:p>
            <a:r>
              <a:rPr lang="en-US" dirty="0" smtClean="0"/>
              <a:t>Surgery</a:t>
            </a:r>
          </a:p>
          <a:p>
            <a:r>
              <a:rPr lang="en-US" dirty="0" smtClean="0"/>
              <a:t>Dermatology</a:t>
            </a:r>
          </a:p>
          <a:p>
            <a:r>
              <a:rPr lang="en-US" dirty="0" smtClean="0"/>
              <a:t>Pediatrics</a:t>
            </a:r>
          </a:p>
          <a:p>
            <a:r>
              <a:rPr lang="en-US" dirty="0" smtClean="0"/>
              <a:t>Biomechanics</a:t>
            </a:r>
          </a:p>
          <a:p>
            <a:r>
              <a:rPr lang="en-US" dirty="0" smtClean="0"/>
              <a:t>And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78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Common Ailments Podiatrists Diagnose &amp; Treat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02602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Podiatrists Diagnose &amp; Treat…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Musculoskeletal conditions (e.g., bone &amp; joint deformities, tumors, arthritis)</a:t>
            </a:r>
          </a:p>
          <a:p>
            <a:r>
              <a:rPr lang="en-US" dirty="0" smtClean="0"/>
              <a:t>Traumatic injuries (fractures, open wounds, etc.)</a:t>
            </a:r>
          </a:p>
          <a:p>
            <a:r>
              <a:rPr lang="en-US" dirty="0" smtClean="0"/>
              <a:t>Vascular conditions (e.g., PAD)</a:t>
            </a:r>
          </a:p>
          <a:p>
            <a:r>
              <a:rPr lang="en-US" dirty="0" smtClean="0"/>
              <a:t>Dermatologic conditions (e.g., dermatitis, skin tumors, cicatrix)</a:t>
            </a:r>
          </a:p>
          <a:p>
            <a:r>
              <a:rPr lang="en-US" dirty="0" smtClean="0"/>
              <a:t>Infections (bacterial, fungal, viral)</a:t>
            </a:r>
          </a:p>
          <a:p>
            <a:r>
              <a:rPr lang="en-US" dirty="0" smtClean="0"/>
              <a:t>Endocrine disorders (e.g., diabetes)</a:t>
            </a:r>
          </a:p>
          <a:p>
            <a:r>
              <a:rPr lang="en-US" dirty="0" smtClean="0"/>
              <a:t>Metabolic disorders (e.g., osteoporosis)</a:t>
            </a:r>
          </a:p>
          <a:p>
            <a:r>
              <a:rPr lang="en-US" dirty="0" smtClean="0"/>
              <a:t>Neurologic conditions (e.g., neuropathy, neuralgia, neuritis)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65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Key Studies Demonstrating Value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06020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Key Studies Demonstrating Value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Economic Evaluation of the Impact, Cost, and Medicare Policy Implications of Chronic </a:t>
            </a:r>
            <a:r>
              <a:rPr lang="en-US" dirty="0" err="1" smtClean="0"/>
              <a:t>Nonhealing</a:t>
            </a:r>
            <a:r>
              <a:rPr lang="en-US" dirty="0" smtClean="0"/>
              <a:t> Wounds</a:t>
            </a:r>
          </a:p>
          <a:p>
            <a:r>
              <a:rPr lang="en-US" dirty="0" smtClean="0"/>
              <a:t>Policy Brief: Podiatric Services Could Reduce Costs of Treating Diabetes Complications in CA by up to $97 Million</a:t>
            </a:r>
          </a:p>
          <a:p>
            <a:r>
              <a:rPr lang="en-US" dirty="0" smtClean="0"/>
              <a:t>Foot in Wallet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05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87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spending related to wound care is conservatively estimated at </a:t>
            </a:r>
            <a:r>
              <a:rPr lang="en-US" b="1" dirty="0" smtClean="0"/>
              <a:t>$31.7 billion</a:t>
            </a:r>
          </a:p>
          <a:p>
            <a:r>
              <a:rPr lang="en-US" dirty="0" smtClean="0"/>
              <a:t>Patients with diabetes who see podiatrists are sicker &amp; have more risk factors for foot ulcer/amputation prior to first visit</a:t>
            </a:r>
          </a:p>
          <a:p>
            <a:r>
              <a:rPr lang="en-US" dirty="0" smtClean="0"/>
              <a:t>Patients aged 18-64 with diabetes &amp; foot ulcer who see podiatrists have </a:t>
            </a:r>
            <a:r>
              <a:rPr lang="en-US" b="1" dirty="0" smtClean="0"/>
              <a:t>29% lower odds of amputation </a:t>
            </a:r>
            <a:r>
              <a:rPr lang="en-US" dirty="0" smtClean="0"/>
              <a:t>&amp; </a:t>
            </a:r>
            <a:r>
              <a:rPr lang="en-US" b="1" dirty="0" smtClean="0"/>
              <a:t>24% lower odds of hospitalization</a:t>
            </a:r>
          </a:p>
          <a:p>
            <a:r>
              <a:rPr lang="en-US" dirty="0" smtClean="0"/>
              <a:t>Patients aged 65-plus with diabetes and foot ulcer who see podiatrists have </a:t>
            </a:r>
            <a:r>
              <a:rPr lang="en-US" b="1" dirty="0" smtClean="0"/>
              <a:t>23% lower odds of amputation</a:t>
            </a:r>
            <a:r>
              <a:rPr lang="en-US" dirty="0" smtClean="0"/>
              <a:t> &amp; </a:t>
            </a:r>
            <a:r>
              <a:rPr lang="en-US" b="1" dirty="0" smtClean="0"/>
              <a:t>14% lower odds of hospitalization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576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 by podiatrists yields a positive ROI</a:t>
            </a:r>
          </a:p>
          <a:p>
            <a:r>
              <a:rPr lang="en-US" dirty="0" smtClean="0"/>
              <a:t>In the population aged 18-64, each $1 invested in podiatry care results in </a:t>
            </a:r>
            <a:r>
              <a:rPr lang="en-US" b="1" dirty="0" smtClean="0"/>
              <a:t>$5.86 to $9.36 of savings</a:t>
            </a:r>
          </a:p>
          <a:p>
            <a:r>
              <a:rPr lang="en-US" dirty="0" smtClean="0"/>
              <a:t>In the population 65-plus, each </a:t>
            </a:r>
            <a:r>
              <a:rPr lang="en-US" dirty="0"/>
              <a:t>$1 invested in podiatry care results in </a:t>
            </a:r>
            <a:r>
              <a:rPr lang="en-US" b="1" dirty="0" smtClean="0"/>
              <a:t>$0.90 to $1.17 of savings</a:t>
            </a:r>
          </a:p>
          <a:p>
            <a:r>
              <a:rPr lang="en-US" dirty="0" smtClean="0"/>
              <a:t>If every at-risk diabetic patient saw a podiatrist, the US health system could save </a:t>
            </a:r>
            <a:r>
              <a:rPr lang="en-US" b="1" dirty="0" smtClean="0"/>
              <a:t>$3.5 billion a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341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[Direct contact info here]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9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Physicians, Surgeons, &amp; Specialists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and training equivalent to allopathic and osteopathic physicians</a:t>
            </a:r>
          </a:p>
          <a:p>
            <a:r>
              <a:rPr lang="en-US" dirty="0" smtClean="0"/>
              <a:t>Surgery including </a:t>
            </a:r>
            <a:r>
              <a:rPr lang="en-US" dirty="0" err="1" smtClean="0"/>
              <a:t>rearfoot</a:t>
            </a:r>
            <a:r>
              <a:rPr lang="en-US" dirty="0" smtClean="0"/>
              <a:t> and ankle</a:t>
            </a:r>
          </a:p>
          <a:p>
            <a:r>
              <a:rPr lang="en-US" dirty="0" smtClean="0"/>
              <a:t>Specialists in the foot and ankle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72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 &amp;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67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&amp;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years undergraduate</a:t>
            </a:r>
          </a:p>
          <a:p>
            <a:r>
              <a:rPr lang="en-US" dirty="0" smtClean="0"/>
              <a:t>Four years at one of nine accredited schools of podiatric medicine</a:t>
            </a:r>
          </a:p>
          <a:p>
            <a:r>
              <a:rPr lang="en-US" dirty="0" smtClean="0"/>
              <a:t>Mandatory, three-year, standardized Podiatric Medicine and Surgery Residency (PMSR)</a:t>
            </a:r>
          </a:p>
          <a:p>
            <a:r>
              <a:rPr lang="en-US" dirty="0" smtClean="0"/>
              <a:t>Optional fellowship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8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Licensure &amp; Board Certification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3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Licensure &amp; Board Certification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Licensed by the state in which we practice</a:t>
            </a:r>
          </a:p>
          <a:p>
            <a:r>
              <a:rPr lang="en-US" dirty="0" smtClean="0"/>
              <a:t>Certification by American Board of Podiatric Medicine and American Board of Foot and Ankle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4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Scope of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8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Authorized to practice by state statute</a:t>
            </a:r>
          </a:p>
          <a:p>
            <a:r>
              <a:rPr lang="en-US" dirty="0" smtClean="0"/>
              <a:t>Regulated and licensed to practice in all 50 states and the District of Columbia</a:t>
            </a:r>
          </a:p>
          <a:p>
            <a:r>
              <a:rPr lang="en-US" dirty="0" smtClean="0"/>
              <a:t>Scope is defined by the state</a:t>
            </a:r>
          </a:p>
          <a:p>
            <a:r>
              <a:rPr lang="en-US" dirty="0" smtClean="0"/>
              <a:t>All but four states include the ankle in a podiatrist’s scope of practice</a:t>
            </a:r>
          </a:p>
          <a:p>
            <a:r>
              <a:rPr lang="en-US" dirty="0" smtClean="0"/>
              <a:t>Defined as physicians by federal government and </a:t>
            </a:r>
            <a:r>
              <a:rPr lang="en-US" smtClean="0"/>
              <a:t>most states.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Practice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411779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</TotalTime>
  <Words>507</Words>
  <Application>Microsoft Macintosh PowerPoint</Application>
  <PresentationFormat>On-screen Show (4:3)</PresentationFormat>
  <Paragraphs>62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Why You Should Include a DPM</vt:lpstr>
      <vt:lpstr>Physicians, Surgeons, &amp; Specialists</vt:lpstr>
      <vt:lpstr>Education &amp; Training</vt:lpstr>
      <vt:lpstr>Education &amp; Training</vt:lpstr>
      <vt:lpstr>Licensure &amp; Board Certification</vt:lpstr>
      <vt:lpstr>Licensure &amp; Board Certification</vt:lpstr>
      <vt:lpstr>Scope of Practice</vt:lpstr>
      <vt:lpstr>Scope of Practice</vt:lpstr>
      <vt:lpstr>Scope of Practice</vt:lpstr>
      <vt:lpstr>Sub-Specialization</vt:lpstr>
      <vt:lpstr>Sub-Specialization</vt:lpstr>
      <vt:lpstr>Common Ailments Podiatrists Diagnose &amp; Treat</vt:lpstr>
      <vt:lpstr>Podiatrists Diagnose &amp; Treat…</vt:lpstr>
      <vt:lpstr>Key Studies Demonstrating Value</vt:lpstr>
      <vt:lpstr>Key Studies Demonstrating Value</vt:lpstr>
      <vt:lpstr>Key Findings</vt:lpstr>
      <vt:lpstr>Key Findings</vt:lpstr>
      <vt:lpstr>Key Findings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You Should Include a DPM</dc:title>
  <dc:creator>Nora R. Younes</dc:creator>
  <cp:lastModifiedBy>rizco</cp:lastModifiedBy>
  <cp:revision>19</cp:revision>
  <dcterms:created xsi:type="dcterms:W3CDTF">2017-10-04T15:38:57Z</dcterms:created>
  <dcterms:modified xsi:type="dcterms:W3CDTF">2017-10-16T12:56:44Z</dcterms:modified>
</cp:coreProperties>
</file>